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90" r:id="rId4"/>
    <p:sldId id="276" r:id="rId5"/>
    <p:sldId id="294" r:id="rId6"/>
    <p:sldId id="292" r:id="rId7"/>
    <p:sldId id="288" r:id="rId8"/>
    <p:sldId id="287" r:id="rId9"/>
    <p:sldId id="293" r:id="rId10"/>
    <p:sldId id="296" r:id="rId11"/>
    <p:sldId id="297" r:id="rId12"/>
    <p:sldId id="298" r:id="rId13"/>
    <p:sldId id="300" r:id="rId14"/>
    <p:sldId id="302" r:id="rId15"/>
    <p:sldId id="304" r:id="rId16"/>
    <p:sldId id="295" r:id="rId17"/>
    <p:sldId id="299" r:id="rId18"/>
    <p:sldId id="301" r:id="rId19"/>
    <p:sldId id="30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A1428"/>
    <a:srgbClr val="3E83A9"/>
    <a:srgbClr val="78A3C1"/>
    <a:srgbClr val="B1C7D7"/>
    <a:srgbClr val="9B9FA2"/>
    <a:srgbClr val="1A3260"/>
    <a:srgbClr val="D1D6DF"/>
    <a:srgbClr val="4590B8"/>
    <a:srgbClr val="A2C777"/>
    <a:srgbClr val="969FA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view3D>
      <c:rotX val="30"/>
      <c:rotY val="2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59619376070737E-2"/>
          <c:y val="3.0041046778877263E-2"/>
          <c:w val="0.96444883737264453"/>
          <c:h val="0.939917906442245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9"/>
          <c:dPt>
            <c:idx val="0"/>
            <c:spPr>
              <a:solidFill>
                <a:schemeClr val="accent2">
                  <a:tint val="58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51F-41F4-9EC5-A9788ACA538C}"/>
              </c:ext>
            </c:extLst>
          </c:dPt>
          <c:dPt>
            <c:idx val="1"/>
            <c:spPr>
              <a:solidFill>
                <a:schemeClr val="accent2">
                  <a:tint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51F-41F4-9EC5-A9788ACA538C}"/>
              </c:ext>
            </c:extLst>
          </c:dPt>
          <c:dPt>
            <c:idx val="2"/>
            <c:spPr>
              <a:solidFill>
                <a:schemeClr val="accent2">
                  <a:shade val="86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51F-41F4-9EC5-A9788ACA538C}"/>
              </c:ext>
            </c:extLst>
          </c:dPt>
          <c:dPt>
            <c:idx val="3"/>
            <c:explosion val="16"/>
            <c:spPr>
              <a:solidFill>
                <a:srgbClr val="1A32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51F-41F4-9EC5-A9788ACA538C}"/>
              </c:ext>
            </c:extLst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90297888</c:v>
                </c:pt>
                <c:pt idx="1">
                  <c:v>5811692</c:v>
                </c:pt>
                <c:pt idx="2">
                  <c:v>2896548</c:v>
                </c:pt>
                <c:pt idx="3">
                  <c:v>743872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1F-41F4-9EC5-A9788ACA538C}"/>
            </c:ext>
          </c:extLst>
        </c:ser>
        <c:dLbls/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ov.by/elektronnoe-obrashchenie/" TargetMode="External"/><Relationship Id="rId2" Type="http://schemas.openxmlformats.org/officeDocument/2006/relationships/hyperlink" Target="mailto:niogrpdoc@gmail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115103"/>
            <a:ext cx="11252579" cy="282167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«модернизация высшего образования республики Беларусь»</a:t>
            </a:r>
            <a:b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2020-2025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71B67213-D52A-4636-95F6-B4145F2CF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1464" y="545910"/>
            <a:ext cx="4358315" cy="24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54065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1.2 «Модернизация материально-технической базы учебно-образовательной среды»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капитальный ремонт (модернизация) зданий и сооружений УВО, осуществление необходимых инженерных работ в рамках создания или модернизации учебно-лабораторных подразделений УВО (вентиляция, канализация, прокладка инженерных сетей и др.) с использованием передовых национальных и международных практик;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tabLst>
                <a:tab pos="895985" algn="l"/>
              </a:tabLst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безбарьерной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среды обучения и улучшения доступа к месту работы и учебы сотрудников и студентов с ограниченными возможностями за счет создания общедоступной учебно-образовательной среды;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уровня энергоэффективности зданий и помещений.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5854752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A3B56089-31BC-4C23-B3DD-F1770A92DC89}"/>
              </a:ext>
            </a:extLst>
          </p:cNvPr>
          <p:cNvGraphicFramePr>
            <a:graphicFrameLocks noGrp="1"/>
          </p:cNvGraphicFramePr>
          <p:nvPr/>
        </p:nvGraphicFramePr>
        <p:xfrm>
          <a:off x="445827" y="6155844"/>
          <a:ext cx="1130034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xmlns="" val="18211272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55609887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378882973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7544420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405702935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1693233677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40994707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247583002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3230084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БГЭУ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БГПУ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БГМУ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ГрГАУ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БГАА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673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БНТУ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БГУИР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ПолесГУ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ВГАВМ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БелГУТ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ПолоцГУ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44416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B02195-B938-4AEF-BC99-E600994DC616}"/>
              </a:ext>
            </a:extLst>
          </p:cNvPr>
          <p:cNvSpPr txBox="1"/>
          <p:nvPr/>
        </p:nvSpPr>
        <p:spPr>
          <a:xfrm>
            <a:off x="384412" y="4426933"/>
            <a:ext cx="1142317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повышение энерго- и </a:t>
            </a:r>
            <a:r>
              <a:rPr lang="ru-RU" spc="-20" dirty="0" err="1">
                <a:latin typeface="Arial" panose="020B0604020202020204" pitchFamily="34" charset="0"/>
                <a:cs typeface="Arial" panose="020B0604020202020204" pitchFamily="34" charset="0"/>
              </a:rPr>
              <a:t>теплоэффективности</a:t>
            </a: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 зданий УВО, создание </a:t>
            </a:r>
            <a:r>
              <a:rPr lang="ru-RU" spc="-20" dirty="0" err="1">
                <a:latin typeface="Arial" panose="020B0604020202020204" pitchFamily="34" charset="0"/>
                <a:cs typeface="Arial" panose="020B0604020202020204" pitchFamily="34" charset="0"/>
              </a:rPr>
              <a:t>безбарьерной</a:t>
            </a:r>
            <a:r>
              <a:rPr lang="ru-RU" spc="-20" dirty="0">
                <a:latin typeface="Arial" panose="020B0604020202020204" pitchFamily="34" charset="0"/>
                <a:cs typeface="Arial" panose="020B0604020202020204" pitchFamily="34" charset="0"/>
              </a:rPr>
              <a:t> пространственной и адаптивной образовательной среды с обустройством необходимыми элементами (пандусы, электрические подъёмники и др.), учитывающие потребности инвалидов и физически ослабленных лиц.</a:t>
            </a:r>
          </a:p>
        </p:txBody>
      </p:sp>
    </p:spTree>
    <p:extLst>
      <p:ext uri="{BB962C8B-B14F-4D97-AF65-F5344CB8AC3E}">
        <p14:creationId xmlns:p14="http://schemas.microsoft.com/office/powerpoint/2010/main" xmlns="" val="549222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2.1 «Разработка результатов обучения и содержания образования»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содержания образования на основе результатов обучения и их диагностирование;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механизма согласования профессиональных и образовательных стандартов;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обучения ППС эффективным приемам, методикам и технологиям обучения студентов;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образовательных стандартов поколения 3+ с учетом потребности работодателей в выпускниках со сформированными универсальными и профессиональными компетенциями;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(новых) специальностей высшего образования, ориентированных на подготовку специалистов для V и VI технологических укладов;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системы мониторинга трудоустраиваемости выпускников УВО на рынке труда.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B02195-B938-4AEF-BC99-E600994DC616}"/>
              </a:ext>
            </a:extLst>
          </p:cNvPr>
          <p:cNvSpPr txBox="1"/>
          <p:nvPr/>
        </p:nvSpPr>
        <p:spPr>
          <a:xfrm>
            <a:off x="384412" y="4491067"/>
            <a:ext cx="11423176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образования согласовано с перспективными потребностями рынка труда в специалистах с новыми универсальными и профессиональными компетенциями, введены современные методики преподавания и обучения;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введение новых перспективных специальностей высшего образования;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электронная система мониторинга трудоустройства с «обратной связью» от выпускников, осуществляющих профессиональную деятельность на протяжении 3-х и более лет.</a:t>
            </a:r>
          </a:p>
        </p:txBody>
      </p:sp>
    </p:spTree>
    <p:extLst>
      <p:ext uri="{BB962C8B-B14F-4D97-AF65-F5344CB8AC3E}">
        <p14:creationId xmlns:p14="http://schemas.microsoft.com/office/powerpoint/2010/main" xmlns="" val="30585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2.2 «Интернационализация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обучающие визиты ППС в зарубежные учреждения образования и организации;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выездная академическая мобильность магистрантов и ППС;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ППС английскому и китайскому языкам для организации профессиональной деятельности;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научных публикаций ППС и обучающихся в ведущих зарубежных журналах;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системы высшего образования и УВО в международных сопоставительных исследованиях;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участия студентов в национальных и международных программах и конкурсах;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развитие сотрудничества белорусских и зарубежных учреждений образования (совместные проекты).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B02195-B938-4AEF-BC99-E600994DC616}"/>
              </a:ext>
            </a:extLst>
          </p:cNvPr>
          <p:cNvSpPr txBox="1"/>
          <p:nvPr/>
        </p:nvSpPr>
        <p:spPr>
          <a:xfrm>
            <a:off x="384412" y="4047575"/>
            <a:ext cx="11423176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академической мобильности 250 магистрантов в зарубежные УВО (2022-2025 гг.);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академической мобильности и обучающих визитов более 100 ППС (2022-2025 гг.);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консультационная поддержка и информационные дни для студентов по вопросам участия в национальных и международных программах и конкурсах;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переподготовка 80 ППС по использованию иностранного языка в профессиональной деятельности;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по итогам конкурса научных публикаций ППС и обучающихся в зарубежных журналах;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участие в 2022-2024 гг. в сопоставительном исследовании </a:t>
            </a:r>
            <a:r>
              <a:rPr lang="en-US" spc="-30" dirty="0">
                <a:latin typeface="Arial" panose="020B0604020202020204" pitchFamily="34" charset="0"/>
                <a:cs typeface="Arial" panose="020B0604020202020204" pitchFamily="34" charset="0"/>
              </a:rPr>
              <a:t>EUROSTUDENT VIII</a:t>
            </a: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pc="-8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ярмарки проектных идей белорусских УВО для совместных проектов с зарубежными партнерами.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066465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2.3 «Гибкие модели обучения и преподавания»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 стратегии гибких моделей доставки образовательного контента (цифровизации процессов в системе высшего образования).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B02195-B938-4AEF-BC99-E600994DC616}"/>
              </a:ext>
            </a:extLst>
          </p:cNvPr>
          <p:cNvSpPr txBox="1"/>
          <p:nvPr/>
        </p:nvSpPr>
        <p:spPr>
          <a:xfrm>
            <a:off x="384412" y="2658116"/>
            <a:ext cx="114231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стратегия гибких моделей доставки образовательного контента (цифровизации процессов в системе высшего образования), что станет основой для продления проекта по данной тематике после 2025 г. и обеспечит: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внедрение цифровой формы документов о высшем образовании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Diploma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Supplement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широкое использование цифровых устройств, сетей и мультимедийного контента в образовательном процессе;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- создание инфраструктуры республиканского уровня для организации современной цифровой среды обучения и преподавания;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развитие в УВО цифрового обучения посредством «цифровизации» отдельных компонентов образовательной программы или всей образовательной программы;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формирование системы признания предшествующего обучения в цифровой форме;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          - расширение использования в содержании образования и в образовательном процессе национальных открытых образовательных курсов.</a:t>
            </a:r>
          </a:p>
        </p:txBody>
      </p:sp>
    </p:spTree>
    <p:extLst>
      <p:ext uri="{BB962C8B-B14F-4D97-AF65-F5344CB8AC3E}">
        <p14:creationId xmlns:p14="http://schemas.microsoft.com/office/powerpoint/2010/main" xmlns="" val="8216858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3.1 «Разработка внешнего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качества»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Национального агентства по обеспечению качества образования и его вступление в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процедуры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внешнего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апробация новых процедур аккредитации;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сотрудников Национального агентства по обеспечению качества образования.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B02195-B938-4AEF-BC99-E600994DC616}"/>
              </a:ext>
            </a:extLst>
          </p:cNvPr>
          <p:cNvSpPr txBox="1"/>
          <p:nvPr/>
        </p:nvSpPr>
        <p:spPr>
          <a:xfrm>
            <a:off x="384412" y="3965265"/>
            <a:ext cx="11423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 с 2022 г. Национального агентства по обеспечению качества образования;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вступление Национального агентства по обеспечению качества образования в 2024-2025 гг. в Европейскую ассоциацию агентств по обеспечению качества высшего образования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ENQA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обучающихся и внешних экспертов в процедурах оценки качества образования в УВО.</a:t>
            </a:r>
          </a:p>
        </p:txBody>
      </p:sp>
    </p:spTree>
    <p:extLst>
      <p:ext uri="{BB962C8B-B14F-4D97-AF65-F5344CB8AC3E}">
        <p14:creationId xmlns:p14="http://schemas.microsoft.com/office/powerpoint/2010/main" xmlns="" val="3515624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3.2 «Разработка внутреннего 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 качества»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01504"/>
            <a:ext cx="114231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обучение ППС и административно-управленческого состава УВО по тематике разработки и функционирования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внутривузовских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систем обеспечения качества образования 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разработка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процедуры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внутривузовского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высшего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поддержка профессиональной  аккредитации УВО в международных аккредитационных агентствах.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6530317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УВО.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B02195-B938-4AEF-BC99-E600994DC616}"/>
              </a:ext>
            </a:extLst>
          </p:cNvPr>
          <p:cNvSpPr txBox="1"/>
          <p:nvPr/>
        </p:nvSpPr>
        <p:spPr>
          <a:xfrm>
            <a:off x="384412" y="4302722"/>
            <a:ext cx="114231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в УВО систем обеспечения качества образования 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be-B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Стандартов и руководств для обеспечения качества высшего образования в Европейском пространстве высшего образования (ESG-2015);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участие обучающихся в процедурах оценки качества образования в УВО;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профессиональная аккредитации УВО в международных аккредитационных агентствах (например: Европейская федерация национальных инженерных ассоциаций-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FEANI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или агентства, входящие в Европейский реестр гарантии качества-EQAR).</a:t>
            </a:r>
          </a:p>
        </p:txBody>
      </p:sp>
    </p:spTree>
    <p:extLst>
      <p:ext uri="{BB962C8B-B14F-4D97-AF65-F5344CB8AC3E}">
        <p14:creationId xmlns:p14="http://schemas.microsoft.com/office/powerpoint/2010/main" xmlns="" val="36361835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0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проектом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Техническое управление проектом: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образования «Национальный институт образования» в части организации процедур закупок, составления финансовой отчётности, взаимодействия со Всемирным банком и т.д. </a:t>
            </a:r>
          </a:p>
          <a:p>
            <a:pPr algn="just">
              <a:spcAft>
                <a:spcPts val="120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одержательное управление проектом: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1 – учреждения высшего образования Республики Беларусь;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2 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учреждение образование «Республиканский институт высшей школы» и учреждение «Главный информационно-аналитический центр Министерства образования Республики Беларусь»;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3 – Департамент контроля качества образования Министерства образования и государственное учреждение образование «Республиканский институт высшей школы»;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компоненту 4 – государственное учреждение образования «Национальный институт образования».</a:t>
            </a:r>
          </a:p>
          <a:p>
            <a:pPr algn="just"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Непосредственное управление всем проектом, в том числе содержательное, осуществляет Министерство образования.</a:t>
            </a:r>
            <a:endParaRPr lang="x-none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1382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2745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Оценка достижения результатов проекта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xmlns="" id="{390BE95B-7612-4268-9641-8AE3ECA904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56527516"/>
              </p:ext>
            </p:extLst>
          </p:nvPr>
        </p:nvGraphicFramePr>
        <p:xfrm>
          <a:off x="256732" y="1672685"/>
          <a:ext cx="11678536" cy="50546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744268">
                  <a:extLst>
                    <a:ext uri="{9D8B030D-6E8A-4147-A177-3AD203B41FA5}">
                      <a16:colId xmlns:a16="http://schemas.microsoft.com/office/drawing/2014/main" xmlns="" val="4064730234"/>
                    </a:ext>
                  </a:extLst>
                </a:gridCol>
                <a:gridCol w="2934268">
                  <a:extLst>
                    <a:ext uri="{9D8B030D-6E8A-4147-A177-3AD203B41FA5}">
                      <a16:colId xmlns:a16="http://schemas.microsoft.com/office/drawing/2014/main" xmlns="" val="298117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 оценки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Итоговый показатель 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088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УВО с усовершенствованной базой учебно-образовательной среды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70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проектов, завершенных среди участников «Университета 3.0» 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6701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Студенты, пользующиеся преимуществами в результате усовершенствования обучения 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тыс. чел.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8836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обучающихся, которые оценивают, что реализованные в рамках проекта мероприятия соответствовали их потребностям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95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студентов, участвующих в национальных и международных конкурсах и программах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положительная динамика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328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новых совместных партнерских проектов с участием белорусских и зарубежных УВО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2218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магистрантов, участвующих в программах академической мобильности 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чел.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4920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Национальное агентство по обеспечению качества образования функционирует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129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обучающих мероприятий по внутреннему обеспечению качества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x-none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605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4416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2664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обращения граждан, связанные с реализацией проекта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первый заместитель Министра образования Старовойтова Ирина Анатольевна,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(приемная) + 375 17 200-99-09;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Министра образования Рудый Сергей Валентинович, телефон (приемная) + 375 17 200-94-81;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начальник Главного управления профессионального образования Касперович Сергей Антонович,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+ 375 17 200-60-62;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начальника управления развития материально-технической базы системы образования Министерства образования Мицкевич Игорь Владимирович, телефон + 375 17 222-60-96;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главный специалист управления высшего образования </a:t>
            </a: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Полозкова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Инна Викторовна,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телефон +375 17 222-60-59;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директора научно-методического учреждения «Национальный институт образования» Министерства образования - начальник управления по реализации инвестиционных проектов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Шалухо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Дмитрий Григорьевич, телефон + 375 17 378-33-09, электронная почта </a:t>
            </a:r>
            <a:r>
              <a:rPr lang="en-US" sz="1800" u="sng" spc="-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niogrpdoc</a:t>
            </a:r>
            <a:r>
              <a:rPr lang="ru-RU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en-US" sz="1800" u="sng" spc="-5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gmail</a:t>
            </a:r>
            <a:r>
              <a:rPr lang="ru-RU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1800" u="sng" spc="-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com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30555" algn="l"/>
              </a:tabLst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заместитель начальника управления по реализации инвестиционных проектов </a:t>
            </a:r>
            <a:b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spc="-5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Вашкевич</a:t>
            </a: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Светлана Степановна, телефон + 375 17 378-33-05.</a:t>
            </a:r>
            <a:endParaRPr lang="x-non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spc="-5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Также обращение можно направить на сайт Министерства образования Республики Беларусь по ссылке </a:t>
            </a:r>
            <a:r>
              <a:rPr lang="ru-RU" sz="1800" u="sng" spc="-5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https://edu.gov.by/elektronnoe-obrashchenie/</a:t>
            </a:r>
            <a:r>
              <a:rPr lang="ru-RU" sz="1800" spc="-5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x-none" sz="180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0650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115103"/>
            <a:ext cx="8041943" cy="256236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Проекте «модернизация высшего образования республики Беларусь»</a:t>
            </a:r>
            <a:b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Министерства образования: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708212"/>
            <a:ext cx="2133600" cy="21336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71B67213-D52A-4636-95F6-B4145F2CF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1464" y="545910"/>
            <a:ext cx="4358315" cy="243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4C1C3C3-4279-4D18-906E-A95762640B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9143" y="3251749"/>
            <a:ext cx="3002342" cy="300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584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450376" y="1828800"/>
            <a:ext cx="1130034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Проекта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заключается в совершенствовании учебно-образовательной среды и соответствия образовательных программ высшего образования потребностям рынка труда.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Данная цель будет достигнута путем: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увеличения количества УВО, в которых улучшена учебно-образовательная среда и внедрены инновационные подходы к организации образовательного процесса;</a:t>
            </a:r>
            <a:endParaRPr lang="x-non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процессов и технологий обучения и преподавания в УВО, в том числе на основе гибких моделей обучения и преподавания;</a:t>
            </a:r>
            <a:endParaRPr lang="x-non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расширение преобразований в сфере управления и обеспечения качества высшего образования Республики Беларусь. 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Целевая направленность Проекта: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программа «Образование и молодежная политика» на 2016-2020 годы;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Концептуальные подходы к развитию системы образования Республики Беларусь до 2020 года и на перспективу до 2030 года;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Стратегический план действий по реализации основных задач развития системы образования в соответствии с принципами и инструментами Европейского пространства </a:t>
            </a:r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96893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Подготовительная Работа над проектом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3EAE36-698A-41F5-94B7-39AD713D8D82}"/>
              </a:ext>
            </a:extLst>
          </p:cNvPr>
          <p:cNvSpPr/>
          <p:nvPr/>
        </p:nvSpPr>
        <p:spPr>
          <a:xfrm>
            <a:off x="439003" y="2072144"/>
            <a:ext cx="1131399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15.09.2017 г.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согласно поручения Совета Министров Республики Беларусь Министерством образования был проработан вопрос привлечения финансовых средств Всемирного банка в целях реализации проекта модернизации системы высшего образования, отвечающего приоритетной задаче сохранения уровня человеческого капитала в Республике Беларусь;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25.06.2018 г.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Советом Министров Республики Беларусь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№ 05/573-144/7305р) Министерству образования поручено осуществить подготовку проекта «Модернизация высшего образования Республики Беларусь», направленного на поддержку стратегии развития высшего образования в Республике Беларусь;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30.10.2018 г.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приказом Министра образования (№ 766) для разработки проекта «Модернизация высшего образования Республики Беларусь» создана Рабочая группа во главе с Первым заместителем Министра образования И.А. Старовойтовой;</a:t>
            </a:r>
          </a:p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28.11.2018 г.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Первым заместителем Министра образования утверждено Техническое задание для членов рабочей группы по разработке Проекта;</a:t>
            </a:r>
          </a:p>
        </p:txBody>
      </p:sp>
    </p:spTree>
    <p:extLst>
      <p:ext uri="{BB962C8B-B14F-4D97-AF65-F5344CB8AC3E}">
        <p14:creationId xmlns:p14="http://schemas.microsoft.com/office/powerpoint/2010/main" xmlns="" val="548082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Правовая база реализации проекта</a:t>
            </a: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xmlns="" id="{9DB28E89-D420-49B2-8119-51C8AF484DDA}"/>
              </a:ext>
            </a:extLst>
          </p:cNvPr>
          <p:cNvCxnSpPr/>
          <p:nvPr/>
        </p:nvCxnSpPr>
        <p:spPr>
          <a:xfrm>
            <a:off x="0" y="4161469"/>
            <a:ext cx="121920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1D1B284D-8606-4CEE-923F-5F3BD13BE452}"/>
              </a:ext>
            </a:extLst>
          </p:cNvPr>
          <p:cNvSpPr/>
          <p:nvPr/>
        </p:nvSpPr>
        <p:spPr>
          <a:xfrm>
            <a:off x="2574942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FC9A1EC0-3EC0-4ADD-9EA2-AD941ABA4C98}"/>
              </a:ext>
            </a:extLst>
          </p:cNvPr>
          <p:cNvSpPr/>
          <p:nvPr/>
        </p:nvSpPr>
        <p:spPr>
          <a:xfrm>
            <a:off x="581191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287FCDB0-616E-47AE-995A-D50646AC914D}"/>
              </a:ext>
            </a:extLst>
          </p:cNvPr>
          <p:cNvSpPr/>
          <p:nvPr/>
        </p:nvSpPr>
        <p:spPr>
          <a:xfrm>
            <a:off x="4568693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86BA7B9-7570-4337-8A9F-C0165160170E}"/>
              </a:ext>
            </a:extLst>
          </p:cNvPr>
          <p:cNvSpPr/>
          <p:nvPr/>
        </p:nvSpPr>
        <p:spPr>
          <a:xfrm>
            <a:off x="6562444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31CD205D-70A6-40B2-B3D3-429B6B085382}"/>
              </a:ext>
            </a:extLst>
          </p:cNvPr>
          <p:cNvSpPr/>
          <p:nvPr/>
        </p:nvSpPr>
        <p:spPr>
          <a:xfrm>
            <a:off x="10549945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3935495B-49C5-4C21-A4AE-3999E133C11C}"/>
              </a:ext>
            </a:extLst>
          </p:cNvPr>
          <p:cNvSpPr/>
          <p:nvPr/>
        </p:nvSpPr>
        <p:spPr>
          <a:xfrm>
            <a:off x="8556195" y="3621469"/>
            <a:ext cx="1080000" cy="10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DFF5BC-7CF3-4E78-B7E1-86F0775CE0EF}"/>
              </a:ext>
            </a:extLst>
          </p:cNvPr>
          <p:cNvSpPr txBox="1"/>
          <p:nvPr/>
        </p:nvSpPr>
        <p:spPr>
          <a:xfrm>
            <a:off x="627840" y="3869081"/>
            <a:ext cx="1033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23.06.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D9CDBF2-EDA9-4609-B417-CEBA2C92B2DF}"/>
              </a:ext>
            </a:extLst>
          </p:cNvPr>
          <p:cNvSpPr txBox="1"/>
          <p:nvPr/>
        </p:nvSpPr>
        <p:spPr>
          <a:xfrm>
            <a:off x="2574941" y="3873564"/>
            <a:ext cx="1091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19.10.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1A8ABF-2971-4068-99EF-28B887F37BB0}"/>
              </a:ext>
            </a:extLst>
          </p:cNvPr>
          <p:cNvSpPr txBox="1"/>
          <p:nvPr/>
        </p:nvSpPr>
        <p:spPr>
          <a:xfrm>
            <a:off x="4583033" y="3878047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468D3DA-C19B-43C7-90A9-01FED5454C2A}"/>
              </a:ext>
            </a:extLst>
          </p:cNvPr>
          <p:cNvSpPr txBox="1"/>
          <p:nvPr/>
        </p:nvSpPr>
        <p:spPr>
          <a:xfrm>
            <a:off x="6550784" y="3869083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33BF1A2-D08D-4663-A54F-E6AE748B39FA}"/>
              </a:ext>
            </a:extLst>
          </p:cNvPr>
          <p:cNvSpPr txBox="1"/>
          <p:nvPr/>
        </p:nvSpPr>
        <p:spPr>
          <a:xfrm>
            <a:off x="8572322" y="3873566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02.11.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9DCA665-0109-4C74-9010-CE0F99DBCCE1}"/>
              </a:ext>
            </a:extLst>
          </p:cNvPr>
          <p:cNvSpPr txBox="1"/>
          <p:nvPr/>
        </p:nvSpPr>
        <p:spPr>
          <a:xfrm>
            <a:off x="10566964" y="3878049"/>
            <a:ext cx="105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.01.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9CD8562-E0AC-411F-89BB-8C0A906ECEFE}"/>
              </a:ext>
            </a:extLst>
          </p:cNvPr>
          <p:cNvSpPr txBox="1"/>
          <p:nvPr/>
        </p:nvSpPr>
        <p:spPr>
          <a:xfrm>
            <a:off x="-1" y="2049209"/>
            <a:ext cx="2674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Соглашение о займе между Республикой Беларусь и Международным банком реконструкции и развития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710B2F1C-CBCE-4C22-B759-4A83B22C4665}"/>
              </a:ext>
            </a:extLst>
          </p:cNvPr>
          <p:cNvSpPr txBox="1"/>
          <p:nvPr/>
        </p:nvSpPr>
        <p:spPr>
          <a:xfrm>
            <a:off x="2091006" y="4984889"/>
            <a:ext cx="20385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Указ Президента Республики Беларусь №367 «Об утверждении международного договора и его реализации»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0105DF6-235A-415A-BB36-3798E135FB9F}"/>
              </a:ext>
            </a:extLst>
          </p:cNvPr>
          <p:cNvSpPr txBox="1"/>
          <p:nvPr/>
        </p:nvSpPr>
        <p:spPr>
          <a:xfrm>
            <a:off x="3780430" y="2081113"/>
            <a:ext cx="2674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№728 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«Об организационных мерах по реализации Соглашения о займе»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7701384-BBFE-49CF-938D-D088FACDD4AF}"/>
              </a:ext>
            </a:extLst>
          </p:cNvPr>
          <p:cNvSpPr txBox="1"/>
          <p:nvPr/>
        </p:nvSpPr>
        <p:spPr>
          <a:xfrm>
            <a:off x="5987764" y="4985586"/>
            <a:ext cx="2229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использования средств Международного банка реконструкции и развития согласно Соглашению о займе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89025A0-7403-4BDF-83F0-A9506F538ADE}"/>
              </a:ext>
            </a:extLst>
          </p:cNvPr>
          <p:cNvSpPr txBox="1"/>
          <p:nvPr/>
        </p:nvSpPr>
        <p:spPr>
          <a:xfrm>
            <a:off x="7685465" y="2024772"/>
            <a:ext cx="2823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использования средств Международного банка реконструкции и развития согласно Соглашению о займе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2DF8E0B-5925-4D8E-94A0-291420DCDC32}"/>
              </a:ext>
            </a:extLst>
          </p:cNvPr>
          <p:cNvSpPr txBox="1"/>
          <p:nvPr/>
        </p:nvSpPr>
        <p:spPr>
          <a:xfrm>
            <a:off x="9959128" y="4990069"/>
            <a:ext cx="222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План мероприятий по реализации компонентов проекта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2684D3F5-CE91-43F5-AB36-2AB5DEF28AE0}"/>
              </a:ext>
            </a:extLst>
          </p:cNvPr>
          <p:cNvCxnSpPr>
            <a:cxnSpLocks/>
          </p:cNvCxnSpPr>
          <p:nvPr/>
        </p:nvCxnSpPr>
        <p:spPr>
          <a:xfrm>
            <a:off x="216116" y="3382824"/>
            <a:ext cx="2458842" cy="21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7B574741-E672-4022-B5A2-25A1A3C2D930}"/>
              </a:ext>
            </a:extLst>
          </p:cNvPr>
          <p:cNvCxnSpPr/>
          <p:nvPr/>
        </p:nvCxnSpPr>
        <p:spPr>
          <a:xfrm>
            <a:off x="4026118" y="3373860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xmlns="" id="{6D527BE3-B81F-4F38-B598-BFA26BC3248A}"/>
              </a:ext>
            </a:extLst>
          </p:cNvPr>
          <p:cNvCxnSpPr/>
          <p:nvPr/>
        </p:nvCxnSpPr>
        <p:spPr>
          <a:xfrm>
            <a:off x="8221611" y="3373860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7D81CF8A-2EAC-4C0C-9AAD-8F57F4F56F6A}"/>
              </a:ext>
            </a:extLst>
          </p:cNvPr>
          <p:cNvCxnSpPr/>
          <p:nvPr/>
        </p:nvCxnSpPr>
        <p:spPr>
          <a:xfrm>
            <a:off x="2103183" y="4960606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6EE264E5-1F20-40BD-B078-E51C2A58220D}"/>
              </a:ext>
            </a:extLst>
          </p:cNvPr>
          <p:cNvCxnSpPr/>
          <p:nvPr/>
        </p:nvCxnSpPr>
        <p:spPr>
          <a:xfrm>
            <a:off x="6074548" y="4965089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654D3E61-BEB3-4687-9EF8-49FAA3B50B15}"/>
              </a:ext>
            </a:extLst>
          </p:cNvPr>
          <p:cNvCxnSpPr/>
          <p:nvPr/>
        </p:nvCxnSpPr>
        <p:spPr>
          <a:xfrm>
            <a:off x="10032465" y="4969572"/>
            <a:ext cx="19757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1371DAD5-94CB-4C70-B9A0-12A4A318B960}"/>
              </a:ext>
            </a:extLst>
          </p:cNvPr>
          <p:cNvCxnSpPr>
            <a:cxnSpLocks/>
          </p:cNvCxnSpPr>
          <p:nvPr/>
        </p:nvCxnSpPr>
        <p:spPr>
          <a:xfrm flipH="1" flipV="1">
            <a:off x="1152940" y="3629026"/>
            <a:ext cx="6784" cy="2764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DE1E93C9-D8B2-4BD8-B34E-282DB792DE2C}"/>
              </a:ext>
            </a:extLst>
          </p:cNvPr>
          <p:cNvCxnSpPr/>
          <p:nvPr/>
        </p:nvCxnSpPr>
        <p:spPr>
          <a:xfrm flipH="1">
            <a:off x="5074257" y="3373825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09C49493-AA25-4C77-BD55-92287BAD382D}"/>
              </a:ext>
            </a:extLst>
          </p:cNvPr>
          <p:cNvCxnSpPr/>
          <p:nvPr/>
        </p:nvCxnSpPr>
        <p:spPr>
          <a:xfrm flipH="1">
            <a:off x="3110285" y="4753572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33B63F61-88F2-4498-A232-9F1D30C4920A}"/>
              </a:ext>
            </a:extLst>
          </p:cNvPr>
          <p:cNvCxnSpPr/>
          <p:nvPr/>
        </p:nvCxnSpPr>
        <p:spPr>
          <a:xfrm flipH="1">
            <a:off x="7125694" y="474460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6A450834-5E60-4782-8CFE-A8CA0CBCFB83}"/>
              </a:ext>
            </a:extLst>
          </p:cNvPr>
          <p:cNvCxnSpPr/>
          <p:nvPr/>
        </p:nvCxnSpPr>
        <p:spPr>
          <a:xfrm flipH="1">
            <a:off x="9098943" y="3382824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73891910-1C1B-4C2D-B8A9-7F2E410C69E4}"/>
              </a:ext>
            </a:extLst>
          </p:cNvPr>
          <p:cNvCxnSpPr/>
          <p:nvPr/>
        </p:nvCxnSpPr>
        <p:spPr>
          <a:xfrm flipH="1">
            <a:off x="11094720" y="474460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xmlns="" id="{A2DF0308-BE03-4C4D-B018-921E6C9F5626}"/>
              </a:ext>
            </a:extLst>
          </p:cNvPr>
          <p:cNvCxnSpPr/>
          <p:nvPr/>
        </p:nvCxnSpPr>
        <p:spPr>
          <a:xfrm flipH="1">
            <a:off x="1121191" y="3382824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28026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09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Документационное сопровождение проекта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1438241-0912-4148-B7B1-1C2C21B28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126" y="1815152"/>
            <a:ext cx="5135804" cy="50428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6A5D392-D5BE-4A69-B6E0-4AAF1FAB478B}"/>
              </a:ext>
            </a:extLst>
          </p:cNvPr>
          <p:cNvSpPr txBox="1"/>
          <p:nvPr/>
        </p:nvSpPr>
        <p:spPr>
          <a:xfrm>
            <a:off x="8188657" y="1943202"/>
            <a:ext cx="2683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Соглашение о займе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92E5792-70DB-498C-BDD5-1AEAB1FBBCBC}"/>
              </a:ext>
            </a:extLst>
          </p:cNvPr>
          <p:cNvSpPr txBox="1"/>
          <p:nvPr/>
        </p:nvSpPr>
        <p:spPr>
          <a:xfrm>
            <a:off x="176309" y="5038017"/>
            <a:ext cx="40670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Общие условия Международного банка реконструкции и развития по предоставлению средств на финансирование МБРР, финансирование инвестиционных проектов 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E4233CA-4DA6-4A3D-9AC7-121210D7EFCD}"/>
              </a:ext>
            </a:extLst>
          </p:cNvPr>
          <p:cNvSpPr txBox="1"/>
          <p:nvPr/>
        </p:nvSpPr>
        <p:spPr>
          <a:xfrm>
            <a:off x="176309" y="2936612"/>
            <a:ext cx="3528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7. Руководство по противодействию и борьбе с мошенничеством и коррупцией при реализации проектов, финансируемых за счет займов МБРР, кредитов и грантов МБРР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ADC3258-2539-4F73-8159-11683377F89D}"/>
              </a:ext>
            </a:extLst>
          </p:cNvPr>
          <p:cNvSpPr txBox="1"/>
          <p:nvPr/>
        </p:nvSpPr>
        <p:spPr>
          <a:xfrm>
            <a:off x="176309" y="1943202"/>
            <a:ext cx="3827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8. Правила закупок для заемщиков финансовых средств для инвестиционных проектов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19B0CCA-4A01-4095-8F96-085F23144B38}"/>
              </a:ext>
            </a:extLst>
          </p:cNvPr>
          <p:cNvSpPr txBox="1"/>
          <p:nvPr/>
        </p:nvSpPr>
        <p:spPr>
          <a:xfrm>
            <a:off x="8720920" y="2506286"/>
            <a:ext cx="3471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Технико-экономическое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обоснование инвестиционного проекта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C28C692-3EE3-460B-B760-5414E655FB02}"/>
              </a:ext>
            </a:extLst>
          </p:cNvPr>
          <p:cNvSpPr txBox="1"/>
          <p:nvPr/>
        </p:nvSpPr>
        <p:spPr>
          <a:xfrm>
            <a:off x="9122886" y="3623368"/>
            <a:ext cx="3069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Стратегия проектных закупок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5CD8000-FA3E-4BCC-A2F0-144D7F2BCB52}"/>
              </a:ext>
            </a:extLst>
          </p:cNvPr>
          <p:cNvSpPr txBox="1"/>
          <p:nvPr/>
        </p:nvSpPr>
        <p:spPr>
          <a:xfrm>
            <a:off x="9122886" y="4463451"/>
            <a:ext cx="3069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 Рамочный документ по охране окружающей среды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E8303EC-C4DF-4B8F-840E-31D8CCCAC05B}"/>
              </a:ext>
            </a:extLst>
          </p:cNvPr>
          <p:cNvSpPr txBox="1"/>
          <p:nvPr/>
        </p:nvSpPr>
        <p:spPr>
          <a:xfrm>
            <a:off x="8921902" y="5580531"/>
            <a:ext cx="3270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dirty="0">
                <a:effectLst/>
                <a:latin typeface="Arial" panose="020B0604020202020204" pitchFamily="34" charset="0"/>
              </a:rPr>
              <a:t>План природоохранных </a:t>
            </a:r>
            <a:br>
              <a:rPr lang="ru-RU" dirty="0">
                <a:effectLst/>
                <a:latin typeface="Arial" panose="020B0604020202020204" pitchFamily="34" charset="0"/>
              </a:rPr>
            </a:br>
            <a:r>
              <a:rPr lang="ru-RU" dirty="0">
                <a:effectLst/>
                <a:latin typeface="Arial" panose="020B0604020202020204" pitchFamily="34" charset="0"/>
              </a:rPr>
              <a:t>и социальных мероприятий</a:t>
            </a:r>
            <a:endParaRPr lang="x-non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425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база проекта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FCBD411-D28A-4D3C-8E6D-6A3BD341D9E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9017" y="1888864"/>
            <a:ext cx="1591670" cy="15540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55F97D0-5A07-42E4-BA3B-B8C2E1101F88}"/>
              </a:ext>
            </a:extLst>
          </p:cNvPr>
          <p:cNvSpPr txBox="1"/>
          <p:nvPr/>
        </p:nvSpPr>
        <p:spPr>
          <a:xfrm>
            <a:off x="1910687" y="2065864"/>
            <a:ext cx="2606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Общий объем займа:</a:t>
            </a:r>
          </a:p>
          <a:p>
            <a:pPr algn="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100 млн. евро</a:t>
            </a:r>
            <a:endParaRPr lang="x-none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20C69AC-066F-4A7E-BA7C-E84E7861E58A}"/>
              </a:ext>
            </a:extLst>
          </p:cNvPr>
          <p:cNvSpPr txBox="1"/>
          <p:nvPr/>
        </p:nvSpPr>
        <p:spPr>
          <a:xfrm>
            <a:off x="269159" y="4152012"/>
            <a:ext cx="447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Распределение средств займа, в % 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41D390FE-D9F3-433F-BD9D-8BA57A93B6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21273994"/>
              </p:ext>
            </p:extLst>
          </p:nvPr>
        </p:nvGraphicFramePr>
        <p:xfrm>
          <a:off x="4803267" y="1888864"/>
          <a:ext cx="7930093" cy="4853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F7C658D-7EFB-4F3B-907E-2790AFE5D11C}"/>
              </a:ext>
            </a:extLst>
          </p:cNvPr>
          <p:cNvSpPr txBox="1"/>
          <p:nvPr/>
        </p:nvSpPr>
        <p:spPr>
          <a:xfrm>
            <a:off x="9703880" y="3004153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90,3%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2C9F166-F9CF-4BDA-A502-405B84B53887}"/>
              </a:ext>
            </a:extLst>
          </p:cNvPr>
          <p:cNvSpPr txBox="1"/>
          <p:nvPr/>
        </p:nvSpPr>
        <p:spPr>
          <a:xfrm>
            <a:off x="5931371" y="6301055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5,8%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8400EB5-E429-4779-8281-A82A0D17AE6C}"/>
              </a:ext>
            </a:extLst>
          </p:cNvPr>
          <p:cNvSpPr txBox="1"/>
          <p:nvPr/>
        </p:nvSpPr>
        <p:spPr>
          <a:xfrm>
            <a:off x="5031259" y="5574652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2,9%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E0846F5-B89D-4604-8493-4213AF074750}"/>
              </a:ext>
            </a:extLst>
          </p:cNvPr>
          <p:cNvSpPr txBox="1"/>
          <p:nvPr/>
        </p:nvSpPr>
        <p:spPr>
          <a:xfrm>
            <a:off x="4651860" y="3528283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0,75%</a:t>
            </a:r>
            <a:endParaRPr lang="x-non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328BEB01-9204-4836-95C6-AEAFC3A4A012}"/>
              </a:ext>
            </a:extLst>
          </p:cNvPr>
          <p:cNvCxnSpPr>
            <a:cxnSpLocks/>
          </p:cNvCxnSpPr>
          <p:nvPr/>
        </p:nvCxnSpPr>
        <p:spPr>
          <a:xfrm>
            <a:off x="5129756" y="5588986"/>
            <a:ext cx="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888C5D2B-412A-4767-A7E0-DF631EB4ECFD}"/>
              </a:ext>
            </a:extLst>
          </p:cNvPr>
          <p:cNvCxnSpPr>
            <a:cxnSpLocks/>
          </p:cNvCxnSpPr>
          <p:nvPr/>
        </p:nvCxnSpPr>
        <p:spPr>
          <a:xfrm>
            <a:off x="6029649" y="6306420"/>
            <a:ext cx="4807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D42FF0D7-1ADE-4F57-A439-6F3929B6904B}"/>
              </a:ext>
            </a:extLst>
          </p:cNvPr>
          <p:cNvCxnSpPr>
            <a:cxnSpLocks/>
          </p:cNvCxnSpPr>
          <p:nvPr/>
        </p:nvCxnSpPr>
        <p:spPr>
          <a:xfrm>
            <a:off x="6146273" y="5582556"/>
            <a:ext cx="0" cy="7213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3FC6B8C3-71B9-42ED-B9C3-1FA1D328084B}"/>
              </a:ext>
            </a:extLst>
          </p:cNvPr>
          <p:cNvCxnSpPr>
            <a:cxnSpLocks/>
          </p:cNvCxnSpPr>
          <p:nvPr/>
        </p:nvCxnSpPr>
        <p:spPr>
          <a:xfrm>
            <a:off x="5499699" y="5055457"/>
            <a:ext cx="0" cy="551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0CB87B62-374D-4CE8-818D-69D4276FBA4F}"/>
              </a:ext>
            </a:extLst>
          </p:cNvPr>
          <p:cNvCxnSpPr>
            <a:cxnSpLocks/>
          </p:cNvCxnSpPr>
          <p:nvPr/>
        </p:nvCxnSpPr>
        <p:spPr>
          <a:xfrm>
            <a:off x="4745625" y="3866177"/>
            <a:ext cx="638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BA0D8CAA-537D-4897-9C12-CB6033C4FFF1}"/>
              </a:ext>
            </a:extLst>
          </p:cNvPr>
          <p:cNvCxnSpPr>
            <a:cxnSpLocks/>
          </p:cNvCxnSpPr>
          <p:nvPr/>
        </p:nvCxnSpPr>
        <p:spPr>
          <a:xfrm>
            <a:off x="5211048" y="3866177"/>
            <a:ext cx="0" cy="312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E809060-A9CE-474A-A539-6B20CFD89DDC}"/>
              </a:ext>
            </a:extLst>
          </p:cNvPr>
          <p:cNvSpPr txBox="1"/>
          <p:nvPr/>
        </p:nvSpPr>
        <p:spPr>
          <a:xfrm>
            <a:off x="480271" y="4723275"/>
            <a:ext cx="4244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модернизация учебно-образовательной среды;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FEBC201-6E10-470F-AD02-B83BE0A70CB2}"/>
              </a:ext>
            </a:extLst>
          </p:cNvPr>
          <p:cNvSpPr txBox="1"/>
          <p:nvPr/>
        </p:nvSpPr>
        <p:spPr>
          <a:xfrm>
            <a:off x="480271" y="5186758"/>
            <a:ext cx="4319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инновации в области преподавания и обучения;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383452EC-4F77-4B8F-A082-A78A6F24E71E}"/>
              </a:ext>
            </a:extLst>
          </p:cNvPr>
          <p:cNvSpPr txBox="1"/>
          <p:nvPr/>
        </p:nvSpPr>
        <p:spPr>
          <a:xfrm>
            <a:off x="480271" y="5650241"/>
            <a:ext cx="42300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качества высшего образования;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FB653DD-8F05-4F70-A4BA-776267FB489E}"/>
              </a:ext>
            </a:extLst>
          </p:cNvPr>
          <p:cNvSpPr txBox="1"/>
          <p:nvPr/>
        </p:nvSpPr>
        <p:spPr>
          <a:xfrm>
            <a:off x="480271" y="6113723"/>
            <a:ext cx="21698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управление проектом.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xmlns="" id="{F7FE66BF-D5B7-494C-81D3-61B698DF5EF6}"/>
              </a:ext>
            </a:extLst>
          </p:cNvPr>
          <p:cNvSpPr/>
          <p:nvPr/>
        </p:nvSpPr>
        <p:spPr>
          <a:xfrm>
            <a:off x="110969" y="4791515"/>
            <a:ext cx="360000" cy="216000"/>
          </a:xfrm>
          <a:prstGeom prst="roundRect">
            <a:avLst/>
          </a:prstGeom>
          <a:solidFill>
            <a:srgbClr val="B1C7D7"/>
          </a:solidFill>
          <a:ln>
            <a:solidFill>
              <a:srgbClr val="B1C7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xmlns="" id="{6FC8BB50-D51A-4462-97D9-0BB900DEEA8F}"/>
              </a:ext>
            </a:extLst>
          </p:cNvPr>
          <p:cNvSpPr/>
          <p:nvPr/>
        </p:nvSpPr>
        <p:spPr>
          <a:xfrm>
            <a:off x="110969" y="5248621"/>
            <a:ext cx="360000" cy="216000"/>
          </a:xfrm>
          <a:prstGeom prst="roundRect">
            <a:avLst/>
          </a:prstGeom>
          <a:solidFill>
            <a:srgbClr val="78A3C1"/>
          </a:solidFill>
          <a:ln>
            <a:solidFill>
              <a:srgbClr val="78A3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xmlns="" id="{7F230437-A25F-4A30-81F4-809E0BB98138}"/>
              </a:ext>
            </a:extLst>
          </p:cNvPr>
          <p:cNvSpPr/>
          <p:nvPr/>
        </p:nvSpPr>
        <p:spPr>
          <a:xfrm>
            <a:off x="110969" y="5705727"/>
            <a:ext cx="360000" cy="216000"/>
          </a:xfrm>
          <a:prstGeom prst="roundRect">
            <a:avLst/>
          </a:prstGeom>
          <a:solidFill>
            <a:srgbClr val="3E83A9"/>
          </a:solidFill>
          <a:ln>
            <a:solidFill>
              <a:srgbClr val="3E83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xmlns="" id="{51767714-4E42-460D-966B-495DB89C241C}"/>
              </a:ext>
            </a:extLst>
          </p:cNvPr>
          <p:cNvSpPr/>
          <p:nvPr/>
        </p:nvSpPr>
        <p:spPr>
          <a:xfrm>
            <a:off x="110969" y="6162833"/>
            <a:ext cx="360000" cy="216000"/>
          </a:xfrm>
          <a:prstGeom prst="roundRect">
            <a:avLst/>
          </a:prstGeom>
          <a:solidFill>
            <a:srgbClr val="0A1428"/>
          </a:solidFill>
          <a:ln>
            <a:solidFill>
              <a:srgbClr val="0A1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88096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 проекта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910A8CAF-75B3-4A0A-820F-1FD0001B0A8C}"/>
              </a:ext>
            </a:extLst>
          </p:cNvPr>
          <p:cNvGrpSpPr/>
          <p:nvPr/>
        </p:nvGrpSpPr>
        <p:grpSpPr>
          <a:xfrm>
            <a:off x="0" y="1538531"/>
            <a:ext cx="5133714" cy="5418667"/>
            <a:chOff x="0" y="1538531"/>
            <a:chExt cx="5133714" cy="541866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F50C8B58-D89F-44CB-9220-8B6F1AEC994A}"/>
                </a:ext>
              </a:extLst>
            </p:cNvPr>
            <p:cNvGrpSpPr/>
            <p:nvPr/>
          </p:nvGrpSpPr>
          <p:grpSpPr>
            <a:xfrm>
              <a:off x="0" y="1538531"/>
              <a:ext cx="4714239" cy="5418667"/>
              <a:chOff x="4091093" y="719665"/>
              <a:chExt cx="4714239" cy="5418667"/>
            </a:xfrm>
          </p:grpSpPr>
          <p:sp>
            <p:nvSpPr>
              <p:cNvPr id="6" name="Полилиния: фигура 5">
                <a:extLst>
                  <a:ext uri="{FF2B5EF4-FFF2-40B4-BE49-F238E27FC236}">
                    <a16:creationId xmlns:a16="http://schemas.microsoft.com/office/drawing/2014/main" xmlns="" id="{96017A7D-8FB2-4EFC-9770-FD42DBC33220}"/>
                  </a:ext>
                </a:extLst>
              </p:cNvPr>
              <p:cNvSpPr/>
              <p:nvPr/>
            </p:nvSpPr>
            <p:spPr>
              <a:xfrm>
                <a:off x="5825066" y="3158066"/>
                <a:ext cx="2980266" cy="2980266"/>
              </a:xfrm>
              <a:custGeom>
                <a:avLst/>
                <a:gdLst>
                  <a:gd name="connsiteX0" fmla="*/ 2115406 w 2980266"/>
                  <a:gd name="connsiteY0" fmla="*/ 475169 h 2980266"/>
                  <a:gd name="connsiteX1" fmla="*/ 2347223 w 2980266"/>
                  <a:gd name="connsiteY1" fmla="*/ 280641 h 2980266"/>
                  <a:gd name="connsiteX2" fmla="*/ 2532418 w 2980266"/>
                  <a:gd name="connsiteY2" fmla="*/ 436038 h 2980266"/>
                  <a:gd name="connsiteX3" fmla="*/ 2381100 w 2980266"/>
                  <a:gd name="connsiteY3" fmla="*/ 698113 h 2980266"/>
                  <a:gd name="connsiteX4" fmla="*/ 2621526 w 2980266"/>
                  <a:gd name="connsiteY4" fmla="*/ 1114543 h 2980266"/>
                  <a:gd name="connsiteX5" fmla="*/ 2924149 w 2980266"/>
                  <a:gd name="connsiteY5" fmla="*/ 1114535 h 2980266"/>
                  <a:gd name="connsiteX6" fmla="*/ 2966129 w 2980266"/>
                  <a:gd name="connsiteY6" fmla="*/ 1352617 h 2980266"/>
                  <a:gd name="connsiteX7" fmla="*/ 2681754 w 2980266"/>
                  <a:gd name="connsiteY7" fmla="*/ 1456113 h 2980266"/>
                  <a:gd name="connsiteX8" fmla="*/ 2598255 w 2980266"/>
                  <a:gd name="connsiteY8" fmla="*/ 1929659 h 2980266"/>
                  <a:gd name="connsiteX9" fmla="*/ 2830082 w 2980266"/>
                  <a:gd name="connsiteY9" fmla="*/ 2124176 h 2980266"/>
                  <a:gd name="connsiteX10" fmla="*/ 2709205 w 2980266"/>
                  <a:gd name="connsiteY10" fmla="*/ 2333542 h 2980266"/>
                  <a:gd name="connsiteX11" fmla="*/ 2424835 w 2980266"/>
                  <a:gd name="connsiteY11" fmla="*/ 2230031 h 2980266"/>
                  <a:gd name="connsiteX12" fmla="*/ 2056481 w 2980266"/>
                  <a:gd name="connsiteY12" fmla="*/ 2539116 h 2980266"/>
                  <a:gd name="connsiteX13" fmla="*/ 2109039 w 2980266"/>
                  <a:gd name="connsiteY13" fmla="*/ 2837141 h 2980266"/>
                  <a:gd name="connsiteX14" fmla="*/ 1881863 w 2980266"/>
                  <a:gd name="connsiteY14" fmla="*/ 2919826 h 2980266"/>
                  <a:gd name="connsiteX15" fmla="*/ 1730559 w 2980266"/>
                  <a:gd name="connsiteY15" fmla="*/ 2657743 h 2980266"/>
                  <a:gd name="connsiteX16" fmla="*/ 1249707 w 2980266"/>
                  <a:gd name="connsiteY16" fmla="*/ 2657743 h 2980266"/>
                  <a:gd name="connsiteX17" fmla="*/ 1098403 w 2980266"/>
                  <a:gd name="connsiteY17" fmla="*/ 2919826 h 2980266"/>
                  <a:gd name="connsiteX18" fmla="*/ 871227 w 2980266"/>
                  <a:gd name="connsiteY18" fmla="*/ 2837141 h 2980266"/>
                  <a:gd name="connsiteX19" fmla="*/ 923785 w 2980266"/>
                  <a:gd name="connsiteY19" fmla="*/ 2539117 h 2980266"/>
                  <a:gd name="connsiteX20" fmla="*/ 555431 w 2980266"/>
                  <a:gd name="connsiteY20" fmla="*/ 2230032 h 2980266"/>
                  <a:gd name="connsiteX21" fmla="*/ 271061 w 2980266"/>
                  <a:gd name="connsiteY21" fmla="*/ 2333542 h 2980266"/>
                  <a:gd name="connsiteX22" fmla="*/ 150184 w 2980266"/>
                  <a:gd name="connsiteY22" fmla="*/ 2124176 h 2980266"/>
                  <a:gd name="connsiteX23" fmla="*/ 382011 w 2980266"/>
                  <a:gd name="connsiteY23" fmla="*/ 1929660 h 2980266"/>
                  <a:gd name="connsiteX24" fmla="*/ 298512 w 2980266"/>
                  <a:gd name="connsiteY24" fmla="*/ 1456114 h 2980266"/>
                  <a:gd name="connsiteX25" fmla="*/ 14137 w 2980266"/>
                  <a:gd name="connsiteY25" fmla="*/ 1352617 h 2980266"/>
                  <a:gd name="connsiteX26" fmla="*/ 56117 w 2980266"/>
                  <a:gd name="connsiteY26" fmla="*/ 1114535 h 2980266"/>
                  <a:gd name="connsiteX27" fmla="*/ 358740 w 2980266"/>
                  <a:gd name="connsiteY27" fmla="*/ 1114543 h 2980266"/>
                  <a:gd name="connsiteX28" fmla="*/ 599166 w 2980266"/>
                  <a:gd name="connsiteY28" fmla="*/ 698113 h 2980266"/>
                  <a:gd name="connsiteX29" fmla="*/ 447848 w 2980266"/>
                  <a:gd name="connsiteY29" fmla="*/ 436038 h 2980266"/>
                  <a:gd name="connsiteX30" fmla="*/ 633043 w 2980266"/>
                  <a:gd name="connsiteY30" fmla="*/ 280641 h 2980266"/>
                  <a:gd name="connsiteX31" fmla="*/ 864860 w 2980266"/>
                  <a:gd name="connsiteY31" fmla="*/ 475169 h 2980266"/>
                  <a:gd name="connsiteX32" fmla="*/ 1316713 w 2980266"/>
                  <a:gd name="connsiteY32" fmla="*/ 310708 h 2980266"/>
                  <a:gd name="connsiteX33" fmla="*/ 1369255 w 2980266"/>
                  <a:gd name="connsiteY33" fmla="*/ 12681 h 2980266"/>
                  <a:gd name="connsiteX34" fmla="*/ 1611011 w 2980266"/>
                  <a:gd name="connsiteY34" fmla="*/ 12681 h 2980266"/>
                  <a:gd name="connsiteX35" fmla="*/ 1663553 w 2980266"/>
                  <a:gd name="connsiteY35" fmla="*/ 310708 h 2980266"/>
                  <a:gd name="connsiteX36" fmla="*/ 2115406 w 2980266"/>
                  <a:gd name="connsiteY36" fmla="*/ 475169 h 2980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980266" h="2980266">
                    <a:moveTo>
                      <a:pt x="2115406" y="475169"/>
                    </a:moveTo>
                    <a:lnTo>
                      <a:pt x="2347223" y="280641"/>
                    </a:lnTo>
                    <a:lnTo>
                      <a:pt x="2532418" y="436038"/>
                    </a:lnTo>
                    <a:lnTo>
                      <a:pt x="2381100" y="698113"/>
                    </a:lnTo>
                    <a:cubicBezTo>
                      <a:pt x="2488696" y="819151"/>
                      <a:pt x="2570502" y="960843"/>
                      <a:pt x="2621526" y="1114543"/>
                    </a:cubicBezTo>
                    <a:lnTo>
                      <a:pt x="2924149" y="1114535"/>
                    </a:lnTo>
                    <a:lnTo>
                      <a:pt x="2966129" y="1352617"/>
                    </a:lnTo>
                    <a:lnTo>
                      <a:pt x="2681754" y="1456113"/>
                    </a:lnTo>
                    <a:cubicBezTo>
                      <a:pt x="2686376" y="1617995"/>
                      <a:pt x="2657965" y="1779121"/>
                      <a:pt x="2598255" y="1929659"/>
                    </a:cubicBezTo>
                    <a:lnTo>
                      <a:pt x="2830082" y="2124176"/>
                    </a:lnTo>
                    <a:lnTo>
                      <a:pt x="2709205" y="2333542"/>
                    </a:lnTo>
                    <a:lnTo>
                      <a:pt x="2424835" y="2230031"/>
                    </a:lnTo>
                    <a:cubicBezTo>
                      <a:pt x="2324320" y="2357010"/>
                      <a:pt x="2198986" y="2462178"/>
                      <a:pt x="2056481" y="2539116"/>
                    </a:cubicBezTo>
                    <a:lnTo>
                      <a:pt x="2109039" y="2837141"/>
                    </a:lnTo>
                    <a:lnTo>
                      <a:pt x="1881863" y="2919826"/>
                    </a:lnTo>
                    <a:lnTo>
                      <a:pt x="1730559" y="2657743"/>
                    </a:lnTo>
                    <a:cubicBezTo>
                      <a:pt x="1571939" y="2690405"/>
                      <a:pt x="1408327" y="2690405"/>
                      <a:pt x="1249707" y="2657743"/>
                    </a:cubicBezTo>
                    <a:lnTo>
                      <a:pt x="1098403" y="2919826"/>
                    </a:lnTo>
                    <a:lnTo>
                      <a:pt x="871227" y="2837141"/>
                    </a:lnTo>
                    <a:lnTo>
                      <a:pt x="923785" y="2539117"/>
                    </a:lnTo>
                    <a:cubicBezTo>
                      <a:pt x="781280" y="2462179"/>
                      <a:pt x="655947" y="2357011"/>
                      <a:pt x="555431" y="2230032"/>
                    </a:cubicBezTo>
                    <a:lnTo>
                      <a:pt x="271061" y="2333542"/>
                    </a:lnTo>
                    <a:lnTo>
                      <a:pt x="150184" y="2124176"/>
                    </a:lnTo>
                    <a:lnTo>
                      <a:pt x="382011" y="1929660"/>
                    </a:lnTo>
                    <a:cubicBezTo>
                      <a:pt x="322301" y="1779122"/>
                      <a:pt x="293890" y="1617995"/>
                      <a:pt x="298512" y="1456114"/>
                    </a:cubicBezTo>
                    <a:lnTo>
                      <a:pt x="14137" y="1352617"/>
                    </a:lnTo>
                    <a:lnTo>
                      <a:pt x="56117" y="1114535"/>
                    </a:lnTo>
                    <a:lnTo>
                      <a:pt x="358740" y="1114543"/>
                    </a:lnTo>
                    <a:cubicBezTo>
                      <a:pt x="409764" y="960843"/>
                      <a:pt x="491570" y="819151"/>
                      <a:pt x="599166" y="698113"/>
                    </a:cubicBezTo>
                    <a:lnTo>
                      <a:pt x="447848" y="436038"/>
                    </a:lnTo>
                    <a:lnTo>
                      <a:pt x="633043" y="280641"/>
                    </a:lnTo>
                    <a:lnTo>
                      <a:pt x="864860" y="475169"/>
                    </a:lnTo>
                    <a:cubicBezTo>
                      <a:pt x="1002743" y="390226"/>
                      <a:pt x="1156488" y="334267"/>
                      <a:pt x="1316713" y="310708"/>
                    </a:cubicBezTo>
                    <a:lnTo>
                      <a:pt x="1369255" y="12681"/>
                    </a:lnTo>
                    <a:lnTo>
                      <a:pt x="1611011" y="12681"/>
                    </a:lnTo>
                    <a:lnTo>
                      <a:pt x="1663553" y="310708"/>
                    </a:lnTo>
                    <a:cubicBezTo>
                      <a:pt x="1823778" y="334267"/>
                      <a:pt x="1977523" y="390226"/>
                      <a:pt x="2115406" y="475169"/>
                    </a:cubicBez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627106" tIns="726053" rIns="627106" bIns="778175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УВО</a:t>
                </a:r>
                <a:endParaRPr lang="x-none" sz="2200" kern="1200" dirty="0"/>
              </a:p>
            </p:txBody>
          </p:sp>
          <p:sp>
            <p:nvSpPr>
              <p:cNvPr id="7" name="Полилиния: фигура 6">
                <a:extLst>
                  <a:ext uri="{FF2B5EF4-FFF2-40B4-BE49-F238E27FC236}">
                    <a16:creationId xmlns:a16="http://schemas.microsoft.com/office/drawing/2014/main" xmlns="" id="{52D93D92-EC4E-4A67-9D72-5197DB18FF80}"/>
                  </a:ext>
                </a:extLst>
              </p:cNvPr>
              <p:cNvSpPr/>
              <p:nvPr/>
            </p:nvSpPr>
            <p:spPr>
              <a:xfrm>
                <a:off x="4091093" y="2453639"/>
                <a:ext cx="2167466" cy="2167466"/>
              </a:xfrm>
              <a:custGeom>
                <a:avLst/>
                <a:gdLst>
                  <a:gd name="connsiteX0" fmla="*/ 1621800 w 2167466"/>
                  <a:gd name="connsiteY0" fmla="*/ 548964 h 2167466"/>
                  <a:gd name="connsiteX1" fmla="*/ 1941574 w 2167466"/>
                  <a:gd name="connsiteY1" fmla="*/ 452590 h 2167466"/>
                  <a:gd name="connsiteX2" fmla="*/ 2059240 w 2167466"/>
                  <a:gd name="connsiteY2" fmla="*/ 656392 h 2167466"/>
                  <a:gd name="connsiteX3" fmla="*/ 1815890 w 2167466"/>
                  <a:gd name="connsiteY3" fmla="*/ 885138 h 2167466"/>
                  <a:gd name="connsiteX4" fmla="*/ 1815890 w 2167466"/>
                  <a:gd name="connsiteY4" fmla="*/ 1282328 h 2167466"/>
                  <a:gd name="connsiteX5" fmla="*/ 2059240 w 2167466"/>
                  <a:gd name="connsiteY5" fmla="*/ 1511074 h 2167466"/>
                  <a:gd name="connsiteX6" fmla="*/ 1941574 w 2167466"/>
                  <a:gd name="connsiteY6" fmla="*/ 1714876 h 2167466"/>
                  <a:gd name="connsiteX7" fmla="*/ 1621800 w 2167466"/>
                  <a:gd name="connsiteY7" fmla="*/ 1618502 h 2167466"/>
                  <a:gd name="connsiteX8" fmla="*/ 1277823 w 2167466"/>
                  <a:gd name="connsiteY8" fmla="*/ 1817097 h 2167466"/>
                  <a:gd name="connsiteX9" fmla="*/ 1201398 w 2167466"/>
                  <a:gd name="connsiteY9" fmla="*/ 2142217 h 2167466"/>
                  <a:gd name="connsiteX10" fmla="*/ 966068 w 2167466"/>
                  <a:gd name="connsiteY10" fmla="*/ 2142217 h 2167466"/>
                  <a:gd name="connsiteX11" fmla="*/ 889643 w 2167466"/>
                  <a:gd name="connsiteY11" fmla="*/ 1817097 h 2167466"/>
                  <a:gd name="connsiteX12" fmla="*/ 545666 w 2167466"/>
                  <a:gd name="connsiteY12" fmla="*/ 1618502 h 2167466"/>
                  <a:gd name="connsiteX13" fmla="*/ 225892 w 2167466"/>
                  <a:gd name="connsiteY13" fmla="*/ 1714876 h 2167466"/>
                  <a:gd name="connsiteX14" fmla="*/ 108226 w 2167466"/>
                  <a:gd name="connsiteY14" fmla="*/ 1511074 h 2167466"/>
                  <a:gd name="connsiteX15" fmla="*/ 351576 w 2167466"/>
                  <a:gd name="connsiteY15" fmla="*/ 1282328 h 2167466"/>
                  <a:gd name="connsiteX16" fmla="*/ 351576 w 2167466"/>
                  <a:gd name="connsiteY16" fmla="*/ 885138 h 2167466"/>
                  <a:gd name="connsiteX17" fmla="*/ 108226 w 2167466"/>
                  <a:gd name="connsiteY17" fmla="*/ 656392 h 2167466"/>
                  <a:gd name="connsiteX18" fmla="*/ 225892 w 2167466"/>
                  <a:gd name="connsiteY18" fmla="*/ 452590 h 2167466"/>
                  <a:gd name="connsiteX19" fmla="*/ 545666 w 2167466"/>
                  <a:gd name="connsiteY19" fmla="*/ 548964 h 2167466"/>
                  <a:gd name="connsiteX20" fmla="*/ 889643 w 2167466"/>
                  <a:gd name="connsiteY20" fmla="*/ 350369 h 2167466"/>
                  <a:gd name="connsiteX21" fmla="*/ 966068 w 2167466"/>
                  <a:gd name="connsiteY21" fmla="*/ 25249 h 2167466"/>
                  <a:gd name="connsiteX22" fmla="*/ 1201398 w 2167466"/>
                  <a:gd name="connsiteY22" fmla="*/ 25249 h 2167466"/>
                  <a:gd name="connsiteX23" fmla="*/ 1277823 w 2167466"/>
                  <a:gd name="connsiteY23" fmla="*/ 350369 h 2167466"/>
                  <a:gd name="connsiteX24" fmla="*/ 1621800 w 2167466"/>
                  <a:gd name="connsiteY24" fmla="*/ 548964 h 21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167466" h="2167466">
                    <a:moveTo>
                      <a:pt x="1621800" y="548964"/>
                    </a:moveTo>
                    <a:lnTo>
                      <a:pt x="1941574" y="452590"/>
                    </a:lnTo>
                    <a:lnTo>
                      <a:pt x="2059240" y="656392"/>
                    </a:lnTo>
                    <a:lnTo>
                      <a:pt x="1815890" y="885138"/>
                    </a:lnTo>
                    <a:cubicBezTo>
                      <a:pt x="1851165" y="1015185"/>
                      <a:pt x="1851165" y="1152281"/>
                      <a:pt x="1815890" y="1282328"/>
                    </a:cubicBezTo>
                    <a:lnTo>
                      <a:pt x="2059240" y="1511074"/>
                    </a:lnTo>
                    <a:lnTo>
                      <a:pt x="1941574" y="1714876"/>
                    </a:lnTo>
                    <a:lnTo>
                      <a:pt x="1621800" y="1618502"/>
                    </a:lnTo>
                    <a:cubicBezTo>
                      <a:pt x="1526813" y="1714075"/>
                      <a:pt x="1408085" y="1782623"/>
                      <a:pt x="1277823" y="1817097"/>
                    </a:cubicBezTo>
                    <a:lnTo>
                      <a:pt x="1201398" y="2142217"/>
                    </a:lnTo>
                    <a:lnTo>
                      <a:pt x="966068" y="2142217"/>
                    </a:lnTo>
                    <a:lnTo>
                      <a:pt x="889643" y="1817097"/>
                    </a:lnTo>
                    <a:cubicBezTo>
                      <a:pt x="759381" y="1782622"/>
                      <a:pt x="640653" y="1714074"/>
                      <a:pt x="545666" y="1618502"/>
                    </a:cubicBezTo>
                    <a:lnTo>
                      <a:pt x="225892" y="1714876"/>
                    </a:lnTo>
                    <a:lnTo>
                      <a:pt x="108226" y="1511074"/>
                    </a:lnTo>
                    <a:lnTo>
                      <a:pt x="351576" y="1282328"/>
                    </a:lnTo>
                    <a:cubicBezTo>
                      <a:pt x="316301" y="1152281"/>
                      <a:pt x="316301" y="1015185"/>
                      <a:pt x="351576" y="885138"/>
                    </a:cubicBezTo>
                    <a:lnTo>
                      <a:pt x="108226" y="656392"/>
                    </a:lnTo>
                    <a:lnTo>
                      <a:pt x="225892" y="452590"/>
                    </a:lnTo>
                    <a:lnTo>
                      <a:pt x="545666" y="548964"/>
                    </a:lnTo>
                    <a:cubicBezTo>
                      <a:pt x="640653" y="453391"/>
                      <a:pt x="759381" y="384843"/>
                      <a:pt x="889643" y="350369"/>
                    </a:cubicBezTo>
                    <a:lnTo>
                      <a:pt x="966068" y="25249"/>
                    </a:lnTo>
                    <a:lnTo>
                      <a:pt x="1201398" y="25249"/>
                    </a:lnTo>
                    <a:lnTo>
                      <a:pt x="1277823" y="350369"/>
                    </a:lnTo>
                    <a:cubicBezTo>
                      <a:pt x="1408085" y="384844"/>
                      <a:pt x="1526813" y="453392"/>
                      <a:pt x="1621800" y="548964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73606" tIns="576904" rIns="573606" bIns="576904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ППС</a:t>
                </a:r>
                <a:endParaRPr lang="x-none" sz="2200" kern="1200" dirty="0"/>
              </a:p>
            </p:txBody>
          </p:sp>
          <p:sp>
            <p:nvSpPr>
              <p:cNvPr id="8" name="Полилиния: фигура 7">
                <a:extLst>
                  <a:ext uri="{FF2B5EF4-FFF2-40B4-BE49-F238E27FC236}">
                    <a16:creationId xmlns:a16="http://schemas.microsoft.com/office/drawing/2014/main" xmlns="" id="{73E2A7B2-20CB-4340-9C0D-FF724FA0F481}"/>
                  </a:ext>
                </a:extLst>
              </p:cNvPr>
              <p:cNvSpPr/>
              <p:nvPr/>
            </p:nvSpPr>
            <p:spPr>
              <a:xfrm>
                <a:off x="5066452" y="719665"/>
                <a:ext cx="2600961" cy="2600961"/>
              </a:xfrm>
              <a:custGeom>
                <a:avLst/>
                <a:gdLst>
                  <a:gd name="connsiteX0" fmla="*/ 1589033 w 2123675"/>
                  <a:gd name="connsiteY0" fmla="*/ 537873 h 2123675"/>
                  <a:gd name="connsiteX1" fmla="*/ 1902347 w 2123675"/>
                  <a:gd name="connsiteY1" fmla="*/ 443446 h 2123675"/>
                  <a:gd name="connsiteX2" fmla="*/ 2017635 w 2123675"/>
                  <a:gd name="connsiteY2" fmla="*/ 643130 h 2123675"/>
                  <a:gd name="connsiteX3" fmla="*/ 1779202 w 2123675"/>
                  <a:gd name="connsiteY3" fmla="*/ 867255 h 2123675"/>
                  <a:gd name="connsiteX4" fmla="*/ 1779202 w 2123675"/>
                  <a:gd name="connsiteY4" fmla="*/ 1256420 h 2123675"/>
                  <a:gd name="connsiteX5" fmla="*/ 2017635 w 2123675"/>
                  <a:gd name="connsiteY5" fmla="*/ 1480545 h 2123675"/>
                  <a:gd name="connsiteX6" fmla="*/ 1902347 w 2123675"/>
                  <a:gd name="connsiteY6" fmla="*/ 1680229 h 2123675"/>
                  <a:gd name="connsiteX7" fmla="*/ 1589033 w 2123675"/>
                  <a:gd name="connsiteY7" fmla="*/ 1585802 h 2123675"/>
                  <a:gd name="connsiteX8" fmla="*/ 1252006 w 2123675"/>
                  <a:gd name="connsiteY8" fmla="*/ 1780385 h 2123675"/>
                  <a:gd name="connsiteX9" fmla="*/ 1177125 w 2123675"/>
                  <a:gd name="connsiteY9" fmla="*/ 2098936 h 2123675"/>
                  <a:gd name="connsiteX10" fmla="*/ 946550 w 2123675"/>
                  <a:gd name="connsiteY10" fmla="*/ 2098936 h 2123675"/>
                  <a:gd name="connsiteX11" fmla="*/ 871669 w 2123675"/>
                  <a:gd name="connsiteY11" fmla="*/ 1780385 h 2123675"/>
                  <a:gd name="connsiteX12" fmla="*/ 534642 w 2123675"/>
                  <a:gd name="connsiteY12" fmla="*/ 1585802 h 2123675"/>
                  <a:gd name="connsiteX13" fmla="*/ 221328 w 2123675"/>
                  <a:gd name="connsiteY13" fmla="*/ 1680229 h 2123675"/>
                  <a:gd name="connsiteX14" fmla="*/ 106040 w 2123675"/>
                  <a:gd name="connsiteY14" fmla="*/ 1480545 h 2123675"/>
                  <a:gd name="connsiteX15" fmla="*/ 344473 w 2123675"/>
                  <a:gd name="connsiteY15" fmla="*/ 1256420 h 2123675"/>
                  <a:gd name="connsiteX16" fmla="*/ 344473 w 2123675"/>
                  <a:gd name="connsiteY16" fmla="*/ 867255 h 2123675"/>
                  <a:gd name="connsiteX17" fmla="*/ 106040 w 2123675"/>
                  <a:gd name="connsiteY17" fmla="*/ 643130 h 2123675"/>
                  <a:gd name="connsiteX18" fmla="*/ 221328 w 2123675"/>
                  <a:gd name="connsiteY18" fmla="*/ 443446 h 2123675"/>
                  <a:gd name="connsiteX19" fmla="*/ 534642 w 2123675"/>
                  <a:gd name="connsiteY19" fmla="*/ 537873 h 2123675"/>
                  <a:gd name="connsiteX20" fmla="*/ 871669 w 2123675"/>
                  <a:gd name="connsiteY20" fmla="*/ 343290 h 2123675"/>
                  <a:gd name="connsiteX21" fmla="*/ 946550 w 2123675"/>
                  <a:gd name="connsiteY21" fmla="*/ 24739 h 2123675"/>
                  <a:gd name="connsiteX22" fmla="*/ 1177125 w 2123675"/>
                  <a:gd name="connsiteY22" fmla="*/ 24739 h 2123675"/>
                  <a:gd name="connsiteX23" fmla="*/ 1252006 w 2123675"/>
                  <a:gd name="connsiteY23" fmla="*/ 343290 h 2123675"/>
                  <a:gd name="connsiteX24" fmla="*/ 1589033 w 2123675"/>
                  <a:gd name="connsiteY24" fmla="*/ 537873 h 2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123675" h="2123675">
                    <a:moveTo>
                      <a:pt x="1366897" y="537190"/>
                    </a:moveTo>
                    <a:lnTo>
                      <a:pt x="1594045" y="396507"/>
                    </a:lnTo>
                    <a:lnTo>
                      <a:pt x="1727168" y="529630"/>
                    </a:lnTo>
                    <a:lnTo>
                      <a:pt x="1586485" y="756778"/>
                    </a:lnTo>
                    <a:cubicBezTo>
                      <a:pt x="1640670" y="849967"/>
                      <a:pt x="1669056" y="955907"/>
                      <a:pt x="1668725" y="1063703"/>
                    </a:cubicBezTo>
                    <a:lnTo>
                      <a:pt x="1904134" y="1190078"/>
                    </a:lnTo>
                    <a:lnTo>
                      <a:pt x="1855408" y="1371927"/>
                    </a:lnTo>
                    <a:lnTo>
                      <a:pt x="1588350" y="1363666"/>
                    </a:lnTo>
                    <a:cubicBezTo>
                      <a:pt x="1534739" y="1457186"/>
                      <a:pt x="1457186" y="1534739"/>
                      <a:pt x="1363666" y="1588351"/>
                    </a:cubicBezTo>
                    <a:lnTo>
                      <a:pt x="1371926" y="1855408"/>
                    </a:lnTo>
                    <a:lnTo>
                      <a:pt x="1190078" y="1904134"/>
                    </a:lnTo>
                    <a:lnTo>
                      <a:pt x="1063703" y="1668725"/>
                    </a:lnTo>
                    <a:cubicBezTo>
                      <a:pt x="955907" y="1669057"/>
                      <a:pt x="849967" y="1640670"/>
                      <a:pt x="756778" y="1586485"/>
                    </a:cubicBezTo>
                    <a:lnTo>
                      <a:pt x="529630" y="1727168"/>
                    </a:lnTo>
                    <a:lnTo>
                      <a:pt x="396507" y="1594045"/>
                    </a:lnTo>
                    <a:lnTo>
                      <a:pt x="537190" y="1366897"/>
                    </a:lnTo>
                    <a:cubicBezTo>
                      <a:pt x="483005" y="1273708"/>
                      <a:pt x="454619" y="1167768"/>
                      <a:pt x="454950" y="1059972"/>
                    </a:cubicBezTo>
                    <a:lnTo>
                      <a:pt x="219541" y="933597"/>
                    </a:lnTo>
                    <a:lnTo>
                      <a:pt x="268267" y="751748"/>
                    </a:lnTo>
                    <a:lnTo>
                      <a:pt x="535325" y="760009"/>
                    </a:lnTo>
                    <a:cubicBezTo>
                      <a:pt x="588936" y="666489"/>
                      <a:pt x="666489" y="588936"/>
                      <a:pt x="760009" y="535324"/>
                    </a:cubicBezTo>
                    <a:lnTo>
                      <a:pt x="751749" y="268267"/>
                    </a:lnTo>
                    <a:lnTo>
                      <a:pt x="933597" y="219541"/>
                    </a:lnTo>
                    <a:lnTo>
                      <a:pt x="1059972" y="454950"/>
                    </a:lnTo>
                    <a:cubicBezTo>
                      <a:pt x="1167768" y="454618"/>
                      <a:pt x="1273708" y="483005"/>
                      <a:pt x="1366897" y="537190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32367" tIns="732367" rIns="732368" bIns="732368" numCol="1" spcCol="1270" anchor="ctr" anchorCtr="0">
                <a:noAutofit/>
              </a:bodyPr>
              <a:lstStyle/>
              <a:p>
                <a:pPr marL="0" lvl="0" indent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ru-RU" sz="2200" kern="1200" dirty="0"/>
                  <a:t>студенты</a:t>
                </a:r>
                <a:endParaRPr lang="x-none" sz="2200" kern="1200" dirty="0"/>
              </a:p>
            </p:txBody>
          </p:sp>
        </p:grp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xmlns="" id="{29E40947-2271-4802-8CFC-85E4D4CB631C}"/>
                </a:ext>
              </a:extLst>
            </p:cNvPr>
            <p:cNvSpPr/>
            <p:nvPr/>
          </p:nvSpPr>
          <p:spPr>
            <a:xfrm rot="619062">
              <a:off x="2966248" y="2188772"/>
              <a:ext cx="2167466" cy="2167466"/>
            </a:xfrm>
            <a:custGeom>
              <a:avLst/>
              <a:gdLst>
                <a:gd name="connsiteX0" fmla="*/ 1621800 w 2167466"/>
                <a:gd name="connsiteY0" fmla="*/ 548964 h 2167466"/>
                <a:gd name="connsiteX1" fmla="*/ 1941574 w 2167466"/>
                <a:gd name="connsiteY1" fmla="*/ 452590 h 2167466"/>
                <a:gd name="connsiteX2" fmla="*/ 2059240 w 2167466"/>
                <a:gd name="connsiteY2" fmla="*/ 656392 h 2167466"/>
                <a:gd name="connsiteX3" fmla="*/ 1815890 w 2167466"/>
                <a:gd name="connsiteY3" fmla="*/ 885138 h 2167466"/>
                <a:gd name="connsiteX4" fmla="*/ 1815890 w 2167466"/>
                <a:gd name="connsiteY4" fmla="*/ 1282328 h 2167466"/>
                <a:gd name="connsiteX5" fmla="*/ 2059240 w 2167466"/>
                <a:gd name="connsiteY5" fmla="*/ 1511074 h 2167466"/>
                <a:gd name="connsiteX6" fmla="*/ 1941574 w 2167466"/>
                <a:gd name="connsiteY6" fmla="*/ 1714876 h 2167466"/>
                <a:gd name="connsiteX7" fmla="*/ 1621800 w 2167466"/>
                <a:gd name="connsiteY7" fmla="*/ 1618502 h 2167466"/>
                <a:gd name="connsiteX8" fmla="*/ 1277823 w 2167466"/>
                <a:gd name="connsiteY8" fmla="*/ 1817097 h 2167466"/>
                <a:gd name="connsiteX9" fmla="*/ 1201398 w 2167466"/>
                <a:gd name="connsiteY9" fmla="*/ 2142217 h 2167466"/>
                <a:gd name="connsiteX10" fmla="*/ 966068 w 2167466"/>
                <a:gd name="connsiteY10" fmla="*/ 2142217 h 2167466"/>
                <a:gd name="connsiteX11" fmla="*/ 889643 w 2167466"/>
                <a:gd name="connsiteY11" fmla="*/ 1817097 h 2167466"/>
                <a:gd name="connsiteX12" fmla="*/ 545666 w 2167466"/>
                <a:gd name="connsiteY12" fmla="*/ 1618502 h 2167466"/>
                <a:gd name="connsiteX13" fmla="*/ 225892 w 2167466"/>
                <a:gd name="connsiteY13" fmla="*/ 1714876 h 2167466"/>
                <a:gd name="connsiteX14" fmla="*/ 108226 w 2167466"/>
                <a:gd name="connsiteY14" fmla="*/ 1511074 h 2167466"/>
                <a:gd name="connsiteX15" fmla="*/ 351576 w 2167466"/>
                <a:gd name="connsiteY15" fmla="*/ 1282328 h 2167466"/>
                <a:gd name="connsiteX16" fmla="*/ 351576 w 2167466"/>
                <a:gd name="connsiteY16" fmla="*/ 885138 h 2167466"/>
                <a:gd name="connsiteX17" fmla="*/ 108226 w 2167466"/>
                <a:gd name="connsiteY17" fmla="*/ 656392 h 2167466"/>
                <a:gd name="connsiteX18" fmla="*/ 225892 w 2167466"/>
                <a:gd name="connsiteY18" fmla="*/ 452590 h 2167466"/>
                <a:gd name="connsiteX19" fmla="*/ 545666 w 2167466"/>
                <a:gd name="connsiteY19" fmla="*/ 548964 h 2167466"/>
                <a:gd name="connsiteX20" fmla="*/ 889643 w 2167466"/>
                <a:gd name="connsiteY20" fmla="*/ 350369 h 2167466"/>
                <a:gd name="connsiteX21" fmla="*/ 966068 w 2167466"/>
                <a:gd name="connsiteY21" fmla="*/ 25249 h 2167466"/>
                <a:gd name="connsiteX22" fmla="*/ 1201398 w 2167466"/>
                <a:gd name="connsiteY22" fmla="*/ 25249 h 2167466"/>
                <a:gd name="connsiteX23" fmla="*/ 1277823 w 2167466"/>
                <a:gd name="connsiteY23" fmla="*/ 350369 h 2167466"/>
                <a:gd name="connsiteX24" fmla="*/ 1621800 w 2167466"/>
                <a:gd name="connsiteY24" fmla="*/ 548964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67466" h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606" tIns="576904" rIns="573606" bIns="576904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200" kern="1200" dirty="0" err="1"/>
                <a:t>работо-датели</a:t>
              </a:r>
              <a:endParaRPr lang="x-none" sz="2200" kern="1200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0EA22D4-2ED7-4F23-851A-1EDE3C72A2BF}"/>
              </a:ext>
            </a:extLst>
          </p:cNvPr>
          <p:cNvSpPr txBox="1"/>
          <p:nvPr/>
        </p:nvSpPr>
        <p:spPr>
          <a:xfrm>
            <a:off x="5199797" y="2012192"/>
            <a:ext cx="656457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Критерии выбора УВО для Проекта: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региональные УВО, поскольку они играют важную роль в создании и содействии развитию динамичного социально-экономического пространства;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УВО, стремящиеся выйти на уровень «предпринимательских университетов» («Университеты 3.0»);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на базе УВО учебно-методического объединения в сфере высшего образования;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энергоэффективных технологий в проектных мероприятиях в области инфраструктуры.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0615B17-9DEB-4915-8A37-0001D677909D}"/>
              </a:ext>
            </a:extLst>
          </p:cNvPr>
          <p:cNvSpPr/>
          <p:nvPr/>
        </p:nvSpPr>
        <p:spPr>
          <a:xfrm>
            <a:off x="5595581" y="5694179"/>
            <a:ext cx="6209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 охватывает все УВО Республики Беларусь (компоненты 2 и 3 проекта), 18 УВО (компонент </a:t>
            </a:r>
            <a:r>
              <a:rPr lang="en-US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проекта).</a:t>
            </a:r>
            <a:endParaRPr lang="x-none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91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32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Компоненты проекта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F60CF8F-7DDC-403D-A717-4920E45D3F64}"/>
              </a:ext>
            </a:extLst>
          </p:cNvPr>
          <p:cNvSpPr/>
          <p:nvPr/>
        </p:nvSpPr>
        <p:spPr>
          <a:xfrm>
            <a:off x="328683" y="2103280"/>
            <a:ext cx="11534633" cy="4431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1. Модернизация учебно-образовательной среды.</a:t>
            </a:r>
            <a:endParaRPr lang="x-none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1.1.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условий для качественного практико-ориентированного обучения.</a:t>
            </a:r>
            <a:endParaRPr lang="x-none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1.2. Модернизация материально-технической базы учебно-образовательной среды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x-none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2. Инновации в области преподавания и обучения.</a:t>
            </a:r>
            <a:endParaRPr lang="x-none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2.1. Разработка результатов обучения и содержания образования.</a:t>
            </a:r>
            <a:endParaRPr lang="x-none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2.2.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Интернационализация высшего образования.</a:t>
            </a:r>
            <a:r>
              <a:rPr lang="x-none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900" dirty="0">
              <a:solidFill>
                <a:srgbClr val="0000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Подкомпонент 2.3. Гибкие модели обучения и преподавания.</a:t>
            </a:r>
            <a:endParaRPr lang="x-none" sz="1900" dirty="0">
              <a:solidFill>
                <a:srgbClr val="00000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tabLst>
                <a:tab pos="180340" algn="l"/>
                <a:tab pos="685800" algn="l"/>
                <a:tab pos="800100" algn="l"/>
                <a:tab pos="857250" algn="l"/>
                <a:tab pos="1554480" algn="l"/>
              </a:tabLst>
            </a:pP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3.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качества</a:t>
            </a:r>
            <a:r>
              <a:rPr lang="ru-RU" sz="1900" b="1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x-none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8415"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3.1. Разработка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внешнего обеспечения качества. </a:t>
            </a:r>
            <a:endParaRPr lang="x-none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13970" algn="just">
              <a:lnSpc>
                <a:spcPct val="107000"/>
              </a:lnSpc>
              <a:spcAft>
                <a:spcPts val="0"/>
              </a:spcAft>
            </a:pP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Подкомпонент 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</a:t>
            </a:r>
            <a:r>
              <a:rPr lang="ru-RU" sz="1900" spc="-4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Разработка внутреннего обеспечения качества.</a:t>
            </a:r>
            <a:endParaRPr lang="x-none" sz="1900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Компонент 4.</a:t>
            </a:r>
            <a:r>
              <a:rPr lang="ru-RU" sz="1900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Управление проектом.</a:t>
            </a:r>
            <a:r>
              <a:rPr lang="ru-RU" sz="1900" b="1" i="1" dirty="0">
                <a:solidFill>
                  <a:srgbClr val="00000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x-none" sz="1900" b="1" i="1" dirty="0">
              <a:solidFill>
                <a:srgbClr val="00000A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20901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219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ПОДКОМПОНЕНТ 1.1 «Обеспечение условий для качественного практико-ориентированного обучения»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F52FDC3-CC0B-408D-8355-0EB2F681DE92}"/>
              </a:ext>
            </a:extLst>
          </p:cNvPr>
          <p:cNvSpPr txBox="1"/>
          <p:nvPr/>
        </p:nvSpPr>
        <p:spPr>
          <a:xfrm>
            <a:off x="384412" y="1828800"/>
            <a:ext cx="1142317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tabLst>
                <a:tab pos="685800" algn="l"/>
                <a:tab pos="857250" algn="l"/>
                <a:tab pos="1554480" algn="l"/>
              </a:tabLst>
            </a:pPr>
            <a:r>
              <a:rPr lang="ru-RU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Мероприятия: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685800" algn="l"/>
                <a:tab pos="857250" algn="l"/>
                <a:tab pos="1554480" algn="l"/>
              </a:tabLst>
            </a:pP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или модернизация </a:t>
            </a:r>
            <a:r>
              <a:rPr lang="ru-RU" spc="-2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более 120 </a:t>
            </a: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учебных лабораторий, </a:t>
            </a:r>
            <a:r>
              <a:rPr lang="en-US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STEM </a:t>
            </a:r>
            <a:r>
              <a:rPr lang="ru-RU" sz="1800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центров, центров совместного использования уникального учебного и научно-исследовательского оборудования УВО с целью поддержки практических аспектов обучения студентов;</a:t>
            </a:r>
            <a:endParaRPr lang="x-none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приобретение учебного оборудования и расходных материалов, включая доставку, установку и наладку, обучение  по использованию оборудования.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4A792D2-549E-4EE0-9CB6-EF5E8E26E280}"/>
              </a:ext>
            </a:extLst>
          </p:cNvPr>
          <p:cNvSpPr txBox="1"/>
          <p:nvPr/>
        </p:nvSpPr>
        <p:spPr>
          <a:xfrm>
            <a:off x="384412" y="5854752"/>
            <a:ext cx="114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Бенефициары: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xmlns="" id="{A3B56089-31BC-4C23-B3DD-F1770A92D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2780792"/>
              </p:ext>
            </p:extLst>
          </p:nvPr>
        </p:nvGraphicFramePr>
        <p:xfrm>
          <a:off x="445827" y="6155844"/>
          <a:ext cx="1130034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594">
                  <a:extLst>
                    <a:ext uri="{9D8B030D-6E8A-4147-A177-3AD203B41FA5}">
                      <a16:colId xmlns:a16="http://schemas.microsoft.com/office/drawing/2014/main" xmlns="" val="18211272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55609887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378882973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754442094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405702935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1693233677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409947076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247583002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3230084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БГЭУ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БГПУ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ГомГТУ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БГМУ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ГрГАУ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БГАА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6736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БНТУ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БГУИР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ПолесГУ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ВитГТУ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ВГАВМ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БелГУТ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ПолоцГУ</a:t>
                      </a:r>
                      <a:endParaRPr lang="x-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444160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3E40E46-AAC5-465B-83B8-8475C2B8EFB5}"/>
              </a:ext>
            </a:extLst>
          </p:cNvPr>
          <p:cNvSpPr txBox="1"/>
          <p:nvPr/>
        </p:nvSpPr>
        <p:spPr>
          <a:xfrm>
            <a:off x="384412" y="3721738"/>
            <a:ext cx="114231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Результаты: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сформирована современная учебно-лабораторная база, позволяющая с использованием уникального оборудования формировать у студентов востребованные на рынке труда профессиональные компетенции, проводить научные исследования;</a:t>
            </a:r>
          </a:p>
          <a:p>
            <a:pPr marL="285750" lvl="8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Междисциплинарного учебного центра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STEM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для обучения на стыке современных естественнонаучных направлений: биоинженерия, фармакология,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нанохимия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биотехнология, биоинформатика, геномика, лазерные технологии и др.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574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3940</TotalTime>
  <Words>1902</Words>
  <Application>Microsoft Office PowerPoint</Application>
  <PresentationFormat>Произвольный</PresentationFormat>
  <Paragraphs>238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Дивиденд</vt:lpstr>
      <vt:lpstr>Проект «модернизация высшего образования республики Беларусь» 2020-2025 гг.</vt:lpstr>
      <vt:lpstr>Цель Проекта</vt:lpstr>
      <vt:lpstr>Подготовительная Работа над проектом</vt:lpstr>
      <vt:lpstr>Правовая база реализации проекта</vt:lpstr>
      <vt:lpstr>Документационное сопровождение проекта</vt:lpstr>
      <vt:lpstr>Финансовая база проекта </vt:lpstr>
      <vt:lpstr>Бенефициары проекта</vt:lpstr>
      <vt:lpstr>Компоненты проекта</vt:lpstr>
      <vt:lpstr>ПОДКОМПОНЕНТ 1.1 «Обеспечение условий для качественного практико-ориентированного обучения»</vt:lpstr>
      <vt:lpstr>ПОДКОМПОНЕНТ 1.2 «Модернизация материально-технической базы учебно-образовательной среды»</vt:lpstr>
      <vt:lpstr>ПОДКОМПОНЕНТ 2.1 «Разработка результатов обучения и содержания образования»</vt:lpstr>
      <vt:lpstr>ПОДКОМПОНЕНТ 2.2 «Интернационализация  высшего образования»</vt:lpstr>
      <vt:lpstr>ПОДКОМПОНЕНТ 2.3 «Гибкие модели обучения и преподавания»</vt:lpstr>
      <vt:lpstr>ПОДКОМПОНЕНТ 3.1 «Разработка внешнего  обеспечения качества»</vt:lpstr>
      <vt:lpstr>ПОДКОМПОНЕНТ 3.2 «Разработка внутреннего  обеспечения качества»</vt:lpstr>
      <vt:lpstr>Управление проектом</vt:lpstr>
      <vt:lpstr>Оценка достижения результатов проекта</vt:lpstr>
      <vt:lpstr>обращения граждан, связанные с реализацией проекта</vt:lpstr>
      <vt:lpstr>Информация о Проекте «модернизация высшего образования республики Беларусь» на сайте Министерства образования:</vt:lpstr>
    </vt:vector>
  </TitlesOfParts>
  <Company>NIHE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226_Titovich</dc:creator>
  <cp:lastModifiedBy>kan</cp:lastModifiedBy>
  <cp:revision>183</cp:revision>
  <dcterms:created xsi:type="dcterms:W3CDTF">2018-02-19T05:00:40Z</dcterms:created>
  <dcterms:modified xsi:type="dcterms:W3CDTF">2021-06-11T07:47:18Z</dcterms:modified>
</cp:coreProperties>
</file>